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  <p:sldMasterId id="2147483740" r:id="rId2"/>
    <p:sldMasterId id="2147483751" r:id="rId3"/>
  </p:sldMasterIdLst>
  <p:notesMasterIdLst>
    <p:notesMasterId r:id="rId14"/>
  </p:notesMasterIdLst>
  <p:sldIdLst>
    <p:sldId id="268" r:id="rId4"/>
    <p:sldId id="274" r:id="rId5"/>
    <p:sldId id="276" r:id="rId6"/>
    <p:sldId id="275" r:id="rId7"/>
    <p:sldId id="282" r:id="rId8"/>
    <p:sldId id="280" r:id="rId9"/>
    <p:sldId id="277" r:id="rId10"/>
    <p:sldId id="278" r:id="rId11"/>
    <p:sldId id="279" r:id="rId12"/>
    <p:sldId id="28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77164" autoAdjust="0"/>
  </p:normalViewPr>
  <p:slideViewPr>
    <p:cSldViewPr snapToGrid="0">
      <p:cViewPr varScale="1">
        <p:scale>
          <a:sx n="91" d="100"/>
          <a:sy n="91" d="100"/>
        </p:scale>
        <p:origin x="63" y="3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A63886-58D3-4C3C-96E2-91D90947CD46}" type="datetimeFigureOut">
              <a:rPr lang="de-CH" smtClean="0"/>
              <a:t>10.12.2018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2304B1-814C-47F6-8216-360E44FA5C9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8845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Inhalt: Welcome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presentation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04B1-814C-47F6-8216-360E44FA5C92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17633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Inhalt:</a:t>
            </a:r>
          </a:p>
          <a:p>
            <a:pPr marL="171450" indent="-171450">
              <a:buFontTx/>
              <a:buChar char="-"/>
            </a:pP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saw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not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used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predict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percentage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smokers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society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future</a:t>
            </a:r>
            <a:r>
              <a:rPr lang="de-CH" dirty="0"/>
              <a:t>. </a:t>
            </a:r>
          </a:p>
          <a:p>
            <a:pPr marL="171450" indent="-171450">
              <a:buFontTx/>
              <a:buChar char="-"/>
            </a:pPr>
            <a:r>
              <a:rPr lang="de-CH" dirty="0"/>
              <a:t>Many qualitative </a:t>
            </a:r>
            <a:r>
              <a:rPr lang="de-CH" dirty="0" err="1"/>
              <a:t>statements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paper</a:t>
            </a:r>
            <a:r>
              <a:rPr lang="de-CH" dirty="0"/>
              <a:t> </a:t>
            </a:r>
            <a:r>
              <a:rPr lang="de-CH" dirty="0" err="1"/>
              <a:t>could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reproduced</a:t>
            </a:r>
            <a:endParaRPr lang="de-CH" dirty="0"/>
          </a:p>
          <a:p>
            <a:pPr marL="0" indent="0">
              <a:buFontTx/>
              <a:buNone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04B1-814C-47F6-8216-360E44FA5C92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30112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Inhalt: </a:t>
            </a:r>
          </a:p>
          <a:p>
            <a:r>
              <a:rPr lang="de-CH" dirty="0"/>
              <a:t>-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on </a:t>
            </a:r>
            <a:r>
              <a:rPr lang="de-CH" dirty="0" err="1"/>
              <a:t>paper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Christiakis</a:t>
            </a:r>
            <a:r>
              <a:rPr lang="de-CH" dirty="0"/>
              <a:t> and Fowler </a:t>
            </a:r>
            <a:r>
              <a:rPr lang="de-CH" dirty="0" err="1"/>
              <a:t>about</a:t>
            </a:r>
            <a:r>
              <a:rPr lang="de-CH" dirty="0"/>
              <a:t> </a:t>
            </a:r>
            <a:r>
              <a:rPr lang="de-CH" dirty="0" err="1"/>
              <a:t>smoking</a:t>
            </a:r>
            <a:endParaRPr lang="de-CH" dirty="0"/>
          </a:p>
          <a:p>
            <a:r>
              <a:rPr lang="de-CH" dirty="0"/>
              <a:t>- </a:t>
            </a:r>
            <a:r>
              <a:rPr lang="de-CH" dirty="0" err="1"/>
              <a:t>They</a:t>
            </a:r>
            <a:r>
              <a:rPr lang="de-CH" dirty="0"/>
              <a:t> </a:t>
            </a:r>
            <a:r>
              <a:rPr lang="de-CH" dirty="0" err="1"/>
              <a:t>looked</a:t>
            </a:r>
            <a:r>
              <a:rPr lang="de-CH" dirty="0"/>
              <a:t> at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Framingham</a:t>
            </a:r>
            <a:r>
              <a:rPr lang="de-CH" dirty="0"/>
              <a:t> Heart Study, a </a:t>
            </a:r>
            <a:r>
              <a:rPr lang="de-CH" dirty="0" err="1"/>
              <a:t>long</a:t>
            </a:r>
            <a:r>
              <a:rPr lang="de-CH" dirty="0"/>
              <a:t> time </a:t>
            </a:r>
            <a:r>
              <a:rPr lang="de-CH" dirty="0" err="1"/>
              <a:t>study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collected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health</a:t>
            </a:r>
            <a:r>
              <a:rPr lang="de-CH" dirty="0"/>
              <a:t> </a:t>
            </a:r>
            <a:r>
              <a:rPr lang="de-CH" dirty="0" err="1"/>
              <a:t>statuses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12’000 </a:t>
            </a:r>
            <a:r>
              <a:rPr lang="de-CH" dirty="0" err="1"/>
              <a:t>participants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30 </a:t>
            </a:r>
            <a:r>
              <a:rPr lang="de-CH" dirty="0" err="1"/>
              <a:t>years</a:t>
            </a:r>
            <a:r>
              <a:rPr lang="de-CH" dirty="0"/>
              <a:t>. </a:t>
            </a:r>
          </a:p>
          <a:p>
            <a:pPr marL="0" indent="0">
              <a:buFontTx/>
              <a:buNone/>
            </a:pPr>
            <a:r>
              <a:rPr lang="de-CH" dirty="0"/>
              <a:t>- </a:t>
            </a:r>
            <a:r>
              <a:rPr lang="de-CH" dirty="0" err="1"/>
              <a:t>Christiakis</a:t>
            </a:r>
            <a:r>
              <a:rPr lang="de-CH" dirty="0"/>
              <a:t> and Fowler </a:t>
            </a:r>
            <a:r>
              <a:rPr lang="de-CH" dirty="0" err="1"/>
              <a:t>found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groups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smokers</a:t>
            </a:r>
            <a:r>
              <a:rPr lang="de-CH" dirty="0"/>
              <a:t> and non-</a:t>
            </a:r>
            <a:r>
              <a:rPr lang="de-CH" dirty="0" err="1"/>
              <a:t>smokers</a:t>
            </a:r>
            <a:r>
              <a:rPr lang="de-CH" dirty="0"/>
              <a:t> form </a:t>
            </a:r>
            <a:r>
              <a:rPr lang="de-CH" dirty="0" err="1"/>
              <a:t>over</a:t>
            </a:r>
            <a:r>
              <a:rPr lang="de-CH" dirty="0"/>
              <a:t> time </a:t>
            </a:r>
          </a:p>
          <a:p>
            <a:pPr marL="0" indent="0">
              <a:buFontTx/>
              <a:buNone/>
            </a:pPr>
            <a:r>
              <a:rPr lang="de-CH" dirty="0"/>
              <a:t>- Smoking </a:t>
            </a:r>
            <a:r>
              <a:rPr lang="de-CH" dirty="0" err="1"/>
              <a:t>cessation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familiy</a:t>
            </a:r>
            <a:r>
              <a:rPr lang="de-CH" dirty="0"/>
              <a:t> </a:t>
            </a:r>
            <a:r>
              <a:rPr lang="de-CH" dirty="0" err="1"/>
              <a:t>member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a </a:t>
            </a:r>
            <a:r>
              <a:rPr lang="de-CH" dirty="0" err="1"/>
              <a:t>close</a:t>
            </a:r>
            <a:r>
              <a:rPr lang="de-CH" dirty="0"/>
              <a:t> </a:t>
            </a:r>
            <a:r>
              <a:rPr lang="de-CH" dirty="0" err="1"/>
              <a:t>friend</a:t>
            </a:r>
            <a:r>
              <a:rPr lang="de-CH" dirty="0"/>
              <a:t> </a:t>
            </a:r>
            <a:r>
              <a:rPr lang="de-CH" dirty="0" err="1"/>
              <a:t>had</a:t>
            </a:r>
            <a:r>
              <a:rPr lang="de-CH" dirty="0"/>
              <a:t> a positive </a:t>
            </a:r>
            <a:r>
              <a:rPr lang="de-CH" dirty="0" err="1"/>
              <a:t>impact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smoking</a:t>
            </a:r>
            <a:r>
              <a:rPr lang="de-CH" dirty="0"/>
              <a:t> </a:t>
            </a:r>
            <a:r>
              <a:rPr lang="de-CH" dirty="0" err="1"/>
              <a:t>behaviour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person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04B1-814C-47F6-8216-360E44FA5C92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37486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Inhalt:</a:t>
            </a:r>
          </a:p>
          <a:p>
            <a:pPr marL="171450" indent="-171450">
              <a:buFontTx/>
              <a:buChar char="-"/>
            </a:pP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goal</a:t>
            </a:r>
            <a:r>
              <a:rPr lang="de-CH" dirty="0"/>
              <a:t> was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build</a:t>
            </a:r>
            <a:r>
              <a:rPr lang="de-CH" dirty="0"/>
              <a:t> a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reproduce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result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Christiakis</a:t>
            </a:r>
            <a:r>
              <a:rPr lang="de-CH" dirty="0"/>
              <a:t> and Fowler</a:t>
            </a:r>
          </a:p>
          <a:p>
            <a:pPr marL="171450" indent="-171450">
              <a:buFontTx/>
              <a:buChar char="-"/>
            </a:pPr>
            <a:r>
              <a:rPr lang="de-CH" dirty="0" err="1"/>
              <a:t>Investigate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behaves</a:t>
            </a:r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04B1-814C-47F6-8216-360E44FA5C92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3727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Inhalt: </a:t>
            </a:r>
          </a:p>
          <a:p>
            <a:pPr marL="171450" indent="-171450">
              <a:buFontTx/>
              <a:buChar char="-"/>
            </a:pP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wanted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simulate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society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study</a:t>
            </a:r>
            <a:r>
              <a:rPr lang="de-CH" dirty="0"/>
              <a:t> and </a:t>
            </a:r>
            <a:r>
              <a:rPr lang="de-CH" dirty="0" err="1"/>
              <a:t>choose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implement</a:t>
            </a:r>
            <a:r>
              <a:rPr lang="de-CH" dirty="0"/>
              <a:t> an </a:t>
            </a:r>
            <a:r>
              <a:rPr lang="de-CH" dirty="0" err="1"/>
              <a:t>agent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err="1"/>
              <a:t>model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society</a:t>
            </a:r>
            <a:r>
              <a:rPr lang="de-CH" dirty="0"/>
              <a:t> </a:t>
            </a:r>
            <a:r>
              <a:rPr lang="de-CH" dirty="0" err="1"/>
              <a:t>consisted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a </a:t>
            </a:r>
            <a:r>
              <a:rPr lang="de-CH" dirty="0" err="1"/>
              <a:t>graph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300 </a:t>
            </a:r>
            <a:r>
              <a:rPr lang="de-CH" dirty="0" err="1"/>
              <a:t>to</a:t>
            </a:r>
            <a:r>
              <a:rPr lang="de-CH" dirty="0"/>
              <a:t> 1000 </a:t>
            </a:r>
            <a:r>
              <a:rPr lang="de-CH" dirty="0" err="1"/>
              <a:t>nodes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 </a:t>
            </a:r>
            <a:r>
              <a:rPr lang="de-CH" dirty="0" err="1"/>
              <a:t>represented</a:t>
            </a:r>
            <a:r>
              <a:rPr lang="de-CH" dirty="0"/>
              <a:t> </a:t>
            </a:r>
            <a:r>
              <a:rPr lang="de-CH" dirty="0" err="1"/>
              <a:t>agents</a:t>
            </a:r>
            <a:r>
              <a:rPr lang="de-CH" dirty="0"/>
              <a:t>. </a:t>
            </a:r>
          </a:p>
          <a:p>
            <a:pPr marL="171450" indent="-171450">
              <a:buFontTx/>
              <a:buChar char="-"/>
            </a:pP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network </a:t>
            </a:r>
            <a:r>
              <a:rPr lang="de-CH" dirty="0" err="1"/>
              <a:t>resembles</a:t>
            </a:r>
            <a:r>
              <a:rPr lang="de-CH" dirty="0"/>
              <a:t> a real social network,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created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so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had</a:t>
            </a:r>
            <a:r>
              <a:rPr lang="de-CH" dirty="0"/>
              <a:t> a </a:t>
            </a:r>
            <a:r>
              <a:rPr lang="de-CH" dirty="0" err="1"/>
              <a:t>reasonable</a:t>
            </a:r>
            <a:r>
              <a:rPr lang="de-CH" dirty="0"/>
              <a:t> </a:t>
            </a:r>
            <a:r>
              <a:rPr lang="de-CH" dirty="0" err="1"/>
              <a:t>clustering</a:t>
            </a:r>
            <a:r>
              <a:rPr lang="de-CH" dirty="0"/>
              <a:t> </a:t>
            </a:r>
            <a:r>
              <a:rPr lang="de-CH" dirty="0" err="1"/>
              <a:t>coefficient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0.25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04B1-814C-47F6-8216-360E44FA5C92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94205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simulated</a:t>
            </a:r>
            <a:r>
              <a:rPr lang="de-CH" dirty="0"/>
              <a:t> 30 </a:t>
            </a:r>
            <a:r>
              <a:rPr lang="de-CH" dirty="0" err="1"/>
              <a:t>years</a:t>
            </a:r>
            <a:r>
              <a:rPr lang="de-CH" dirty="0"/>
              <a:t>, in </a:t>
            </a:r>
            <a:r>
              <a:rPr lang="de-CH" dirty="0" err="1"/>
              <a:t>every</a:t>
            </a:r>
            <a:r>
              <a:rPr lang="de-CH" dirty="0"/>
              <a:t> </a:t>
            </a:r>
            <a:r>
              <a:rPr lang="de-CH" dirty="0" err="1"/>
              <a:t>year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agent</a:t>
            </a:r>
            <a:r>
              <a:rPr lang="de-CH" dirty="0"/>
              <a:t> </a:t>
            </a:r>
            <a:r>
              <a:rPr lang="de-CH" dirty="0" err="1"/>
              <a:t>updates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status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on </a:t>
            </a:r>
            <a:r>
              <a:rPr lang="de-CH" dirty="0" err="1"/>
              <a:t>its</a:t>
            </a:r>
            <a:r>
              <a:rPr lang="de-CH" dirty="0"/>
              <a:t> </a:t>
            </a:r>
            <a:r>
              <a:rPr lang="de-CH" dirty="0" err="1"/>
              <a:t>environment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/>
              <a:t>The </a:t>
            </a:r>
            <a:r>
              <a:rPr lang="de-CH" dirty="0" err="1"/>
              <a:t>floating</a:t>
            </a:r>
            <a:r>
              <a:rPr lang="de-CH" dirty="0"/>
              <a:t> variable </a:t>
            </a:r>
            <a:r>
              <a:rPr lang="de-CH" dirty="0" err="1"/>
              <a:t>changes</a:t>
            </a:r>
            <a:r>
              <a:rPr lang="de-CH" dirty="0"/>
              <a:t> </a:t>
            </a:r>
            <a:r>
              <a:rPr lang="de-CH" dirty="0" err="1"/>
              <a:t>depending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smoker</a:t>
            </a:r>
            <a:r>
              <a:rPr lang="de-CH" dirty="0"/>
              <a:t> and non-</a:t>
            </a:r>
            <a:r>
              <a:rPr lang="de-CH" dirty="0" err="1"/>
              <a:t>smoker</a:t>
            </a:r>
            <a:r>
              <a:rPr lang="de-CH" dirty="0"/>
              <a:t> </a:t>
            </a:r>
            <a:r>
              <a:rPr lang="de-CH" dirty="0" err="1"/>
              <a:t>friends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/>
              <a:t>The </a:t>
            </a:r>
            <a:r>
              <a:rPr lang="de-CH" dirty="0" err="1"/>
              <a:t>influence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smokers</a:t>
            </a:r>
            <a:r>
              <a:rPr lang="de-CH" dirty="0"/>
              <a:t> and non-</a:t>
            </a:r>
            <a:r>
              <a:rPr lang="de-CH" dirty="0" err="1"/>
              <a:t>smokers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controlled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parameters</a:t>
            </a:r>
            <a:r>
              <a:rPr lang="de-CH" dirty="0"/>
              <a:t> </a:t>
            </a:r>
            <a:r>
              <a:rPr lang="de-CH" dirty="0" err="1"/>
              <a:t>impact_smoker</a:t>
            </a:r>
            <a:r>
              <a:rPr lang="de-CH" dirty="0"/>
              <a:t> and </a:t>
            </a:r>
            <a:r>
              <a:rPr lang="de-CH" dirty="0" err="1"/>
              <a:t>impact_non_smoker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04B1-814C-47F6-8216-360E44FA5C92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91143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Inhalt:</a:t>
            </a:r>
          </a:p>
          <a:p>
            <a:pPr marL="171450" indent="-171450">
              <a:buFontTx/>
              <a:buChar char="-"/>
            </a:pPr>
            <a:r>
              <a:rPr lang="de-CH" dirty="0"/>
              <a:t>First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simulation</a:t>
            </a:r>
            <a:r>
              <a:rPr lang="de-CH" dirty="0"/>
              <a:t> on a </a:t>
            </a:r>
            <a:r>
              <a:rPr lang="de-CH" dirty="0" err="1"/>
              <a:t>grid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different </a:t>
            </a:r>
            <a:r>
              <a:rPr lang="de-CH" dirty="0" err="1"/>
              <a:t>values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paramter</a:t>
            </a:r>
            <a:r>
              <a:rPr lang="de-CH" dirty="0"/>
              <a:t> </a:t>
            </a:r>
            <a:r>
              <a:rPr lang="de-CH" dirty="0" err="1"/>
              <a:t>impact_smoker</a:t>
            </a:r>
            <a:r>
              <a:rPr lang="de-CH" dirty="0"/>
              <a:t> and </a:t>
            </a:r>
            <a:r>
              <a:rPr lang="de-CH" dirty="0" err="1"/>
              <a:t>impact_non_smoker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plotet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final </a:t>
            </a:r>
            <a:r>
              <a:rPr lang="de-CH" dirty="0" err="1"/>
              <a:t>percentage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smokers</a:t>
            </a:r>
            <a:r>
              <a:rPr lang="de-CH" dirty="0"/>
              <a:t> after 30 </a:t>
            </a:r>
            <a:r>
              <a:rPr lang="de-CH" dirty="0" err="1"/>
              <a:t>years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see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behaves</a:t>
            </a:r>
            <a:endParaRPr lang="de-CH" dirty="0"/>
          </a:p>
          <a:p>
            <a:pPr marL="171450" indent="-171450">
              <a:buFontTx/>
              <a:buChar char="-"/>
            </a:pPr>
            <a:r>
              <a:rPr lang="de-CH" dirty="0" err="1"/>
              <a:t>We</a:t>
            </a:r>
            <a:r>
              <a:rPr lang="de-CH" dirty="0"/>
              <a:t> also </a:t>
            </a:r>
            <a:r>
              <a:rPr lang="de-CH" dirty="0" err="1"/>
              <a:t>looked</a:t>
            </a:r>
            <a:r>
              <a:rPr lang="de-CH" dirty="0"/>
              <a:t> at </a:t>
            </a:r>
            <a:r>
              <a:rPr lang="de-CH" dirty="0" err="1"/>
              <a:t>the</a:t>
            </a:r>
            <a:r>
              <a:rPr lang="de-CH" dirty="0"/>
              <a:t> time </a:t>
            </a:r>
            <a:r>
              <a:rPr lang="de-CH" dirty="0" err="1"/>
              <a:t>propagation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different </a:t>
            </a:r>
            <a:r>
              <a:rPr lang="de-CH" dirty="0" err="1"/>
              <a:t>values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parameter</a:t>
            </a:r>
            <a:r>
              <a:rPr lang="de-CH" dirty="0"/>
              <a:t> </a:t>
            </a:r>
            <a:r>
              <a:rPr lang="de-CH" dirty="0" err="1"/>
              <a:t>impact_smoker</a:t>
            </a:r>
            <a:endParaRPr lang="de-CH" dirty="0"/>
          </a:p>
          <a:p>
            <a:pPr marL="171450" indent="-171450">
              <a:buFontTx/>
              <a:buChar char="-"/>
            </a:pPr>
            <a:endParaRPr lang="de-CH" dirty="0"/>
          </a:p>
          <a:p>
            <a:pPr marL="171450" indent="-171450">
              <a:buFontTx/>
              <a:buChar char="-"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04B1-814C-47F6-8216-360E44FA5C92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53845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Inhalt:</a:t>
            </a:r>
          </a:p>
          <a:p>
            <a:r>
              <a:rPr lang="de-CH" dirty="0"/>
              <a:t>-Like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paper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Christiakis</a:t>
            </a:r>
            <a:r>
              <a:rPr lang="de-CH" dirty="0"/>
              <a:t> and Fowler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found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groups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smoker</a:t>
            </a:r>
            <a:r>
              <a:rPr lang="de-CH" dirty="0"/>
              <a:t> and non-</a:t>
            </a:r>
            <a:r>
              <a:rPr lang="de-CH" dirty="0" err="1"/>
              <a:t>smokers</a:t>
            </a:r>
            <a:r>
              <a:rPr lang="de-CH" dirty="0"/>
              <a:t> form in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society</a:t>
            </a:r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04B1-814C-47F6-8216-360E44FA5C92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18847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Zeigen wir wenn genügend Zeit bleibt.</a:t>
            </a:r>
          </a:p>
          <a:p>
            <a:r>
              <a:rPr lang="de-CH" dirty="0"/>
              <a:t>Inhalt:</a:t>
            </a:r>
          </a:p>
          <a:p>
            <a:r>
              <a:rPr lang="de-CH" dirty="0"/>
              <a:t>-</a:t>
            </a:r>
            <a:r>
              <a:rPr lang="de-CH" dirty="0" err="1"/>
              <a:t>To</a:t>
            </a:r>
            <a:r>
              <a:rPr lang="de-CH" dirty="0"/>
              <a:t> find out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share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smokers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environment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an </a:t>
            </a:r>
            <a:r>
              <a:rPr lang="de-CH" dirty="0" err="1"/>
              <a:t>agent</a:t>
            </a:r>
            <a:r>
              <a:rPr lang="de-CH" dirty="0"/>
              <a:t> </a:t>
            </a:r>
            <a:r>
              <a:rPr lang="de-CH" dirty="0" err="1"/>
              <a:t>influences</a:t>
            </a:r>
            <a:r>
              <a:rPr lang="de-CH" dirty="0"/>
              <a:t> </a:t>
            </a:r>
            <a:r>
              <a:rPr lang="de-CH" dirty="0" err="1"/>
              <a:t>his</a:t>
            </a:r>
            <a:r>
              <a:rPr lang="de-CH" dirty="0"/>
              <a:t> </a:t>
            </a:r>
            <a:r>
              <a:rPr lang="de-CH" dirty="0" err="1"/>
              <a:t>probability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being</a:t>
            </a:r>
            <a:r>
              <a:rPr lang="de-CH" dirty="0"/>
              <a:t> a </a:t>
            </a:r>
            <a:r>
              <a:rPr lang="de-CH" dirty="0" err="1"/>
              <a:t>smoker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plotet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two</a:t>
            </a:r>
            <a:r>
              <a:rPr lang="de-CH" dirty="0"/>
              <a:t> </a:t>
            </a:r>
            <a:r>
              <a:rPr lang="de-CH" dirty="0" err="1"/>
              <a:t>quantities</a:t>
            </a:r>
            <a:r>
              <a:rPr lang="de-CH" dirty="0"/>
              <a:t> </a:t>
            </a:r>
            <a:r>
              <a:rPr lang="de-CH" dirty="0" err="1"/>
              <a:t>against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. </a:t>
            </a:r>
          </a:p>
          <a:p>
            <a:r>
              <a:rPr lang="de-CH" dirty="0"/>
              <a:t>-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see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low</a:t>
            </a:r>
            <a:r>
              <a:rPr lang="de-CH" dirty="0"/>
              <a:t> and </a:t>
            </a:r>
            <a:r>
              <a:rPr lang="de-CH" dirty="0" err="1"/>
              <a:t>very</a:t>
            </a:r>
            <a:r>
              <a:rPr lang="de-CH" dirty="0"/>
              <a:t> high </a:t>
            </a:r>
            <a:r>
              <a:rPr lang="de-CH" dirty="0" err="1"/>
              <a:t>percentages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smokers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environment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under</a:t>
            </a:r>
            <a:r>
              <a:rPr lang="de-CH" dirty="0"/>
              <a:t> and </a:t>
            </a:r>
            <a:r>
              <a:rPr lang="de-CH" dirty="0" err="1"/>
              <a:t>over</a:t>
            </a:r>
            <a:r>
              <a:rPr lang="de-CH" dirty="0"/>
              <a:t> </a:t>
            </a:r>
            <a:r>
              <a:rPr lang="de-CH" dirty="0" err="1"/>
              <a:t>estimates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probability</a:t>
            </a:r>
            <a:r>
              <a:rPr lang="de-CH" dirty="0"/>
              <a:t>. 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04B1-814C-47F6-8216-360E44FA5C92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47786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Inhalt: </a:t>
            </a:r>
          </a:p>
          <a:p>
            <a:pPr marL="171450" indent="-171450">
              <a:buFontTx/>
              <a:buChar char="-"/>
            </a:pPr>
            <a:r>
              <a:rPr lang="de-CH" dirty="0" err="1"/>
              <a:t>To</a:t>
            </a:r>
            <a:r>
              <a:rPr lang="de-CH" dirty="0"/>
              <a:t> find out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stable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run</a:t>
            </a:r>
            <a:r>
              <a:rPr lang="de-CH" dirty="0"/>
              <a:t> 400 </a:t>
            </a:r>
            <a:r>
              <a:rPr lang="de-CH" dirty="0" err="1"/>
              <a:t>simulation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same initial </a:t>
            </a:r>
            <a:r>
              <a:rPr lang="de-CH" dirty="0" err="1"/>
              <a:t>population</a:t>
            </a:r>
            <a:r>
              <a:rPr lang="de-CH" dirty="0"/>
              <a:t> but </a:t>
            </a:r>
            <a:r>
              <a:rPr lang="de-CH" dirty="0" err="1"/>
              <a:t>with</a:t>
            </a:r>
            <a:r>
              <a:rPr lang="de-CH" dirty="0"/>
              <a:t> different </a:t>
            </a:r>
            <a:r>
              <a:rPr lang="de-CH" dirty="0" err="1"/>
              <a:t>random</a:t>
            </a:r>
            <a:r>
              <a:rPr lang="de-CH" dirty="0"/>
              <a:t> </a:t>
            </a:r>
            <a:r>
              <a:rPr lang="de-CH" dirty="0" err="1"/>
              <a:t>numbers</a:t>
            </a:r>
            <a:r>
              <a:rPr lang="de-CH" dirty="0"/>
              <a:t>.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found</a:t>
            </a:r>
            <a:r>
              <a:rPr lang="de-CH" dirty="0"/>
              <a:t> a </a:t>
            </a:r>
            <a:r>
              <a:rPr lang="de-CH" dirty="0" err="1"/>
              <a:t>small</a:t>
            </a:r>
            <a:r>
              <a:rPr lang="de-CH" dirty="0"/>
              <a:t> </a:t>
            </a:r>
            <a:r>
              <a:rPr lang="de-CH" dirty="0" err="1"/>
              <a:t>standard</a:t>
            </a:r>
            <a:r>
              <a:rPr lang="de-CH" dirty="0"/>
              <a:t> </a:t>
            </a:r>
            <a:r>
              <a:rPr lang="de-CH" dirty="0" err="1"/>
              <a:t>deviation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final </a:t>
            </a:r>
            <a:r>
              <a:rPr lang="de-CH" dirty="0" err="1"/>
              <a:t>percentage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smokers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0.6 %. </a:t>
            </a:r>
          </a:p>
          <a:p>
            <a:pPr marL="171450" indent="-171450">
              <a:buFontTx/>
              <a:buChar char="-"/>
            </a:pPr>
            <a:r>
              <a:rPr lang="de-CH" dirty="0" err="1"/>
              <a:t>When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additionally</a:t>
            </a:r>
            <a:r>
              <a:rPr lang="de-CH" dirty="0"/>
              <a:t> </a:t>
            </a:r>
            <a:r>
              <a:rPr lang="de-CH" dirty="0" err="1"/>
              <a:t>created</a:t>
            </a:r>
            <a:r>
              <a:rPr lang="de-CH" dirty="0"/>
              <a:t> a </a:t>
            </a:r>
            <a:r>
              <a:rPr lang="de-CH" dirty="0" err="1"/>
              <a:t>new</a:t>
            </a:r>
            <a:r>
              <a:rPr lang="de-CH" dirty="0"/>
              <a:t> initial </a:t>
            </a:r>
            <a:r>
              <a:rPr lang="de-CH" dirty="0" err="1"/>
              <a:t>population</a:t>
            </a:r>
            <a:r>
              <a:rPr lang="de-CH" dirty="0"/>
              <a:t> in </a:t>
            </a:r>
            <a:r>
              <a:rPr lang="de-CH" dirty="0" err="1"/>
              <a:t>every</a:t>
            </a:r>
            <a:r>
              <a:rPr lang="de-CH" dirty="0"/>
              <a:t> </a:t>
            </a:r>
            <a:r>
              <a:rPr lang="de-CH" dirty="0" err="1"/>
              <a:t>simulation</a:t>
            </a:r>
            <a:r>
              <a:rPr lang="de-CH" dirty="0"/>
              <a:t>,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results</a:t>
            </a:r>
            <a:r>
              <a:rPr lang="de-CH" dirty="0"/>
              <a:t> </a:t>
            </a:r>
            <a:r>
              <a:rPr lang="de-CH" dirty="0" err="1"/>
              <a:t>varied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much</a:t>
            </a:r>
            <a:r>
              <a:rPr lang="de-CH" dirty="0"/>
              <a:t> an </a:t>
            </a:r>
            <a:r>
              <a:rPr lang="de-CH" dirty="0" err="1"/>
              <a:t>had</a:t>
            </a:r>
            <a:r>
              <a:rPr lang="de-CH" dirty="0"/>
              <a:t> a </a:t>
            </a:r>
            <a:r>
              <a:rPr lang="de-CH" dirty="0" err="1"/>
              <a:t>standard</a:t>
            </a:r>
            <a:r>
              <a:rPr lang="de-CH" dirty="0"/>
              <a:t> </a:t>
            </a:r>
            <a:r>
              <a:rPr lang="de-CH" dirty="0" err="1"/>
              <a:t>deviation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6.6% 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2304B1-814C-47F6-8216-360E44FA5C92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81149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270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65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38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977" y="4563876"/>
            <a:ext cx="11542457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7" y="3429000"/>
            <a:ext cx="11542457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977" y="619200"/>
            <a:ext cx="11542458" cy="28098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430560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977" y="4563876"/>
            <a:ext cx="11542457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7" y="3429000"/>
            <a:ext cx="11542457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977" y="619200"/>
            <a:ext cx="11542458" cy="28098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490874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7" y="4823307"/>
            <a:ext cx="11542458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977" y="5809755"/>
            <a:ext cx="11542458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977" y="620713"/>
            <a:ext cx="11542458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83242181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7" y="4823307"/>
            <a:ext cx="11542458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977" y="5809755"/>
            <a:ext cx="11542458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977" y="620715"/>
            <a:ext cx="11542458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5694238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6" y="1044001"/>
            <a:ext cx="11542459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520" y="152402"/>
            <a:ext cx="11902608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977" y="620714"/>
            <a:ext cx="1154245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27" y="306000"/>
            <a:ext cx="971440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976" y="6957490"/>
            <a:ext cx="849961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822" y="-385093"/>
            <a:ext cx="12423716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818723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977" y="2024064"/>
            <a:ext cx="11542458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977" y="620714"/>
            <a:ext cx="11542458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0702664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978" y="2024065"/>
            <a:ext cx="5579823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8022" y="2024065"/>
            <a:ext cx="556938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977" y="620714"/>
            <a:ext cx="11542458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9634919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977" y="620714"/>
            <a:ext cx="11542458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63632756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9791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977" y="620713"/>
            <a:ext cx="11542458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16450447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92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27" y="306000"/>
            <a:ext cx="967356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0381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977" y="4563876"/>
            <a:ext cx="11542457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7" y="3429000"/>
            <a:ext cx="11542457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977" y="619200"/>
            <a:ext cx="11542458" cy="28098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441065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7" y="4823307"/>
            <a:ext cx="11542458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977" y="5809755"/>
            <a:ext cx="11542458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977" y="620713"/>
            <a:ext cx="11542458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0515387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7" y="4823307"/>
            <a:ext cx="11542458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977" y="5809755"/>
            <a:ext cx="11542458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977" y="620715"/>
            <a:ext cx="11542458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80636421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6" y="1044001"/>
            <a:ext cx="11542459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520" y="152402"/>
            <a:ext cx="11902608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977" y="620714"/>
            <a:ext cx="1154245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27" y="306000"/>
            <a:ext cx="971440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976" y="6957490"/>
            <a:ext cx="849961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822" y="-385093"/>
            <a:ext cx="12423716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025038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977" y="2024064"/>
            <a:ext cx="11542458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11.12.2018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Konstantin </a:t>
            </a:r>
            <a:r>
              <a:rPr lang="en-GB" dirty="0" err="1"/>
              <a:t>Baune</a:t>
            </a:r>
            <a:r>
              <a:rPr lang="en-GB" dirty="0"/>
              <a:t>, Georg-</a:t>
            </a:r>
            <a:r>
              <a:rPr lang="en-GB" dirty="0" err="1"/>
              <a:t>Engin</a:t>
            </a:r>
            <a:r>
              <a:rPr lang="en-GB" dirty="0"/>
              <a:t> Deniz, Max </a:t>
            </a:r>
            <a:r>
              <a:rPr lang="en-GB" dirty="0" err="1"/>
              <a:t>Glantschnig</a:t>
            </a:r>
            <a:r>
              <a:rPr lang="en-GB" dirty="0"/>
              <a:t>, Roman Wixinger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977" y="620714"/>
            <a:ext cx="11542458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08773995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978" y="2024065"/>
            <a:ext cx="5579823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8022" y="2024065"/>
            <a:ext cx="556938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977" y="620714"/>
            <a:ext cx="11542458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65442412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977" y="620714"/>
            <a:ext cx="11542458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2689041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977" y="620713"/>
            <a:ext cx="11542458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357973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7341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92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1.12.2014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First name Surname (edit via “Insert” &gt; “Header &amp; Footer”)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‹Nr.›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27" y="306000"/>
            <a:ext cx="967356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2577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98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487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478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022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40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08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3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822" y="-385093"/>
            <a:ext cx="12423716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520" y="152402"/>
            <a:ext cx="11902608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20777" y="6308726"/>
            <a:ext cx="612239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10.12.2018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6795" y="6308726"/>
            <a:ext cx="463369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Konstantin </a:t>
            </a:r>
            <a:r>
              <a:rPr lang="en-GB" dirty="0" err="1"/>
              <a:t>Baune</a:t>
            </a:r>
            <a:r>
              <a:rPr lang="en-GB" dirty="0"/>
              <a:t>, Georg-</a:t>
            </a:r>
            <a:r>
              <a:rPr lang="en-GB" dirty="0" err="1"/>
              <a:t>Engin</a:t>
            </a:r>
            <a:r>
              <a:rPr lang="en-GB" dirty="0"/>
              <a:t> Deniz, Max </a:t>
            </a:r>
            <a:r>
              <a:rPr lang="en-GB" dirty="0" err="1"/>
              <a:t>Glantschnig</a:t>
            </a:r>
            <a:r>
              <a:rPr lang="en-GB" dirty="0"/>
              <a:t>, Roman Wixinger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9448" y="6308726"/>
            <a:ext cx="3556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977" y="2024064"/>
            <a:ext cx="11533424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40778" y="6300190"/>
            <a:ext cx="141277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83289" y="6300189"/>
            <a:ext cx="141277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976" y="620714"/>
            <a:ext cx="11533425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30954" y="6304458"/>
            <a:ext cx="5772023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endParaRPr lang="en-GB" sz="800" baseline="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27" y="306000"/>
            <a:ext cx="971440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57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822" y="-385093"/>
            <a:ext cx="12423716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520" y="152402"/>
            <a:ext cx="11902608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820661" y="6319629"/>
            <a:ext cx="60845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11.12.2018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922838" y="6313487"/>
            <a:ext cx="463369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Konstantin </a:t>
            </a:r>
            <a:r>
              <a:rPr lang="en-GB" dirty="0" err="1"/>
              <a:t>Baune</a:t>
            </a:r>
            <a:r>
              <a:rPr lang="en-GB" dirty="0"/>
              <a:t>, Georg-</a:t>
            </a:r>
            <a:r>
              <a:rPr lang="en-GB" dirty="0" err="1"/>
              <a:t>Engin</a:t>
            </a:r>
            <a:r>
              <a:rPr lang="en-GB" dirty="0"/>
              <a:t> Deniz, Max </a:t>
            </a:r>
            <a:r>
              <a:rPr lang="en-GB" dirty="0" err="1"/>
              <a:t>Glantschnig</a:t>
            </a:r>
            <a:r>
              <a:rPr lang="en-GB" dirty="0"/>
              <a:t>, Roman Wixinger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9448" y="6308726"/>
            <a:ext cx="3556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977" y="2024064"/>
            <a:ext cx="11533424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495890" y="6304951"/>
            <a:ext cx="141277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12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597482" y="6304951"/>
            <a:ext cx="141277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12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976" y="620714"/>
            <a:ext cx="11533425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27" y="306000"/>
            <a:ext cx="971440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84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Lecture with Computer Exercises: 	</a:t>
            </a:r>
          </a:p>
          <a:p>
            <a:r>
              <a:rPr lang="en-GB" sz="2400" dirty="0"/>
              <a:t>Modelling and Simulating Social Systems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11.12.2018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>
                <a:latin typeface="Arial"/>
                <a:cs typeface="Arial"/>
              </a:rPr>
              <a:t>Dynamics of Smoking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>
          <a:xfrm>
            <a:off x="3622146" y="6356350"/>
            <a:ext cx="4946117" cy="365125"/>
          </a:xfrm>
        </p:spPr>
        <p:txBody>
          <a:bodyPr/>
          <a:lstStyle/>
          <a:p>
            <a:r>
              <a:rPr lang="en-GB" dirty="0"/>
              <a:t>Konstantin </a:t>
            </a:r>
            <a:r>
              <a:rPr lang="en-GB" dirty="0" err="1"/>
              <a:t>Baune</a:t>
            </a:r>
            <a:r>
              <a:rPr lang="en-GB" dirty="0"/>
              <a:t>, Georg-</a:t>
            </a:r>
            <a:r>
              <a:rPr lang="en-GB" dirty="0" err="1"/>
              <a:t>Engin</a:t>
            </a:r>
            <a:r>
              <a:rPr lang="en-GB" dirty="0"/>
              <a:t> Deniz, Max </a:t>
            </a:r>
            <a:r>
              <a:rPr lang="en-GB" dirty="0" err="1"/>
              <a:t>Glantschnig</a:t>
            </a:r>
            <a:r>
              <a:rPr lang="en-GB" dirty="0"/>
              <a:t>, Roman Wixinger</a:t>
            </a:r>
          </a:p>
        </p:txBody>
      </p:sp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F9647547-E468-4C21-AA8F-D51794CB19C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90" t="-3801" r="-2706" b="67088"/>
          <a:stretch/>
        </p:blipFill>
        <p:spPr>
          <a:xfrm>
            <a:off x="-1" y="38230"/>
            <a:ext cx="12247061" cy="3607570"/>
          </a:xfrm>
        </p:spPr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>
                <a:solidFill>
                  <a:prstClr val="black"/>
                </a:solidFill>
                <a:latin typeface="Arial"/>
              </a:rPr>
              <a:t>11.12.2018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Konstantin </a:t>
            </a:r>
            <a:r>
              <a:rPr lang="en-GB" dirty="0" err="1"/>
              <a:t>Baune</a:t>
            </a:r>
            <a:r>
              <a:rPr lang="en-GB" dirty="0"/>
              <a:t>, Georg-</a:t>
            </a:r>
            <a:r>
              <a:rPr lang="en-GB" dirty="0" err="1"/>
              <a:t>Engin</a:t>
            </a:r>
            <a:r>
              <a:rPr lang="en-GB" dirty="0"/>
              <a:t> Deniz, Max </a:t>
            </a:r>
            <a:r>
              <a:rPr lang="en-GB" dirty="0" err="1"/>
              <a:t>Glantschnig</a:t>
            </a:r>
            <a:r>
              <a:rPr lang="en-GB" dirty="0"/>
              <a:t>, Roman Wixinger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>
                <a:solidFill>
                  <a:prstClr val="black"/>
                </a:solidFill>
                <a:latin typeface="Arial"/>
              </a:rPr>
              <a:pPr/>
              <a:t>10</a:t>
            </a:fld>
            <a:endParaRPr lang="en-GB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977" y="620714"/>
            <a:ext cx="11542458" cy="972000"/>
          </a:xfrm>
        </p:spPr>
        <p:txBody>
          <a:bodyPr/>
          <a:lstStyle/>
          <a:p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Summary</a:t>
            </a:r>
            <a:endParaRPr lang="en-GB" sz="3200" dirty="0"/>
          </a:p>
        </p:txBody>
      </p:sp>
      <p:sp>
        <p:nvSpPr>
          <p:cNvPr id="8" name="Inhaltsplatzhalter 10">
            <a:extLst>
              <a:ext uri="{FF2B5EF4-FFF2-40B4-BE49-F238E27FC236}">
                <a16:creationId xmlns:a16="http://schemas.microsoft.com/office/drawing/2014/main" id="{E564E625-309B-438F-8235-D52D0D7885D6}"/>
              </a:ext>
            </a:extLst>
          </p:cNvPr>
          <p:cNvSpPr txBox="1">
            <a:spLocks/>
          </p:cNvSpPr>
          <p:nvPr/>
        </p:nvSpPr>
        <p:spPr>
          <a:xfrm>
            <a:off x="628777" y="2328864"/>
            <a:ext cx="11542458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3" name="Inhaltsplatzhalter 10">
            <a:extLst>
              <a:ext uri="{FF2B5EF4-FFF2-40B4-BE49-F238E27FC236}">
                <a16:creationId xmlns:a16="http://schemas.microsoft.com/office/drawing/2014/main" id="{E3B117FC-78D9-4B29-ACD2-887631F6AF0D}"/>
              </a:ext>
            </a:extLst>
          </p:cNvPr>
          <p:cNvSpPr txBox="1">
            <a:spLocks/>
          </p:cNvSpPr>
          <p:nvPr/>
        </p:nvSpPr>
        <p:spPr>
          <a:xfrm>
            <a:off x="323977" y="2024064"/>
            <a:ext cx="11474733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GB" dirty="0"/>
          </a:p>
        </p:txBody>
      </p:sp>
      <p:sp>
        <p:nvSpPr>
          <p:cNvPr id="9" name="Inhaltsplatzhalter 10">
            <a:extLst>
              <a:ext uri="{FF2B5EF4-FFF2-40B4-BE49-F238E27FC236}">
                <a16:creationId xmlns:a16="http://schemas.microsoft.com/office/drawing/2014/main" id="{13A23CEA-2FD9-442A-98EB-E995DE499194}"/>
              </a:ext>
            </a:extLst>
          </p:cNvPr>
          <p:cNvSpPr txBox="1">
            <a:spLocks/>
          </p:cNvSpPr>
          <p:nvPr/>
        </p:nvSpPr>
        <p:spPr>
          <a:xfrm>
            <a:off x="476377" y="2176464"/>
            <a:ext cx="11474733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alibri"/>
              </a:rPr>
              <a:t>Model can not reproduce the results of Christakis and Fowler quantitatively</a:t>
            </a:r>
          </a:p>
          <a:p>
            <a:r>
              <a:rPr lang="en-US" dirty="0">
                <a:cs typeface="Calibri"/>
              </a:rPr>
              <a:t>Qualitative phenomena like the formation of groups and the positive influence of friends quitting can be observed </a:t>
            </a:r>
          </a:p>
          <a:p>
            <a:endParaRPr lang="en-US" dirty="0">
              <a:cs typeface="Calibri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474651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>
                <a:solidFill>
                  <a:prstClr val="black"/>
                </a:solidFill>
                <a:latin typeface="Arial"/>
              </a:rPr>
              <a:t>11.12.2018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Konstantin </a:t>
            </a:r>
            <a:r>
              <a:rPr lang="en-GB" dirty="0" err="1"/>
              <a:t>Baune</a:t>
            </a:r>
            <a:r>
              <a:rPr lang="en-GB" dirty="0"/>
              <a:t>, Georg-</a:t>
            </a:r>
            <a:r>
              <a:rPr lang="en-GB" dirty="0" err="1"/>
              <a:t>Engin</a:t>
            </a:r>
            <a:r>
              <a:rPr lang="en-GB" dirty="0"/>
              <a:t> Deniz, Max </a:t>
            </a:r>
            <a:r>
              <a:rPr lang="en-GB" dirty="0" err="1"/>
              <a:t>Glantschnig</a:t>
            </a:r>
            <a:r>
              <a:rPr lang="en-GB" dirty="0"/>
              <a:t>, Roman Wixinger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>
                <a:solidFill>
                  <a:prstClr val="black"/>
                </a:solidFill>
                <a:latin typeface="Arial"/>
              </a:rPr>
              <a:pPr/>
              <a:t>2</a:t>
            </a:fld>
            <a:endParaRPr lang="en-GB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977" y="620714"/>
            <a:ext cx="11542458" cy="972000"/>
          </a:xfrm>
        </p:spPr>
        <p:txBody>
          <a:bodyPr/>
          <a:lstStyle/>
          <a:p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Paper </a:t>
            </a:r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by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 </a:t>
            </a:r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Christiakis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 and Fowler</a:t>
            </a:r>
            <a:endParaRPr lang="en-GB" sz="3200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9242EED0-4C2D-4935-A4EC-CC512A16E2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656"/>
          <a:stretch/>
        </p:blipFill>
        <p:spPr>
          <a:xfrm>
            <a:off x="6096534" y="1374503"/>
            <a:ext cx="5745213" cy="393847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4493156-176B-4646-A6F9-DDEFA4E3E627}"/>
              </a:ext>
            </a:extLst>
          </p:cNvPr>
          <p:cNvSpPr txBox="1"/>
          <p:nvPr/>
        </p:nvSpPr>
        <p:spPr>
          <a:xfrm>
            <a:off x="6096000" y="5417835"/>
            <a:ext cx="6229683" cy="338554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latin typeface="Arial"/>
                <a:cs typeface="Arial"/>
              </a:rPr>
              <a:t>Nicholas A. Christakis and James H. Fowler. “The Collective Dynamics of Smoking in a Large Social Network”</a:t>
            </a:r>
            <a:endParaRPr lang="de-DE" sz="800" dirty="0">
              <a:latin typeface="Calibri"/>
              <a:cs typeface="Calibri"/>
            </a:endParaRPr>
          </a:p>
          <a:p>
            <a:r>
              <a:rPr lang="en-US" sz="800" dirty="0">
                <a:latin typeface="Arial"/>
                <a:cs typeface="Arial"/>
              </a:rPr>
              <a:t>In: New England Journal of Medicine 358.21 (May 2008), pp. 2249–2258.</a:t>
            </a:r>
            <a:endParaRPr lang="de-DE" sz="800" dirty="0">
              <a:cs typeface="Calibri"/>
            </a:endParaRPr>
          </a:p>
        </p:txBody>
      </p:sp>
      <p:sp>
        <p:nvSpPr>
          <p:cNvPr id="13" name="Inhaltsplatzhalter 10">
            <a:extLst>
              <a:ext uri="{FF2B5EF4-FFF2-40B4-BE49-F238E27FC236}">
                <a16:creationId xmlns:a16="http://schemas.microsoft.com/office/drawing/2014/main" id="{DEE34A63-8EEA-4F33-B971-12246D422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77" y="2024064"/>
            <a:ext cx="5598861" cy="4210046"/>
          </a:xfrm>
        </p:spPr>
        <p:txBody>
          <a:bodyPr/>
          <a:lstStyle/>
          <a:p>
            <a:r>
              <a:rPr lang="de-DE" dirty="0">
                <a:cs typeface="Calibri"/>
              </a:rPr>
              <a:t>Data </a:t>
            </a:r>
            <a:r>
              <a:rPr lang="de-DE" dirty="0" err="1">
                <a:cs typeface="Calibri"/>
              </a:rPr>
              <a:t>from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Framingham</a:t>
            </a:r>
            <a:r>
              <a:rPr lang="de-DE" dirty="0">
                <a:cs typeface="Calibri"/>
              </a:rPr>
              <a:t> Heart Study </a:t>
            </a:r>
          </a:p>
          <a:p>
            <a:r>
              <a:rPr lang="de-DE" dirty="0">
                <a:cs typeface="Calibri"/>
              </a:rPr>
              <a:t>Formation </a:t>
            </a:r>
            <a:r>
              <a:rPr lang="de-DE" dirty="0" err="1">
                <a:cs typeface="Calibri"/>
              </a:rPr>
              <a:t>of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groups</a:t>
            </a:r>
            <a:endParaRPr lang="de-DE" dirty="0">
              <a:cs typeface="Calibri"/>
            </a:endParaRPr>
          </a:p>
          <a:p>
            <a:r>
              <a:rPr lang="en-US" dirty="0">
                <a:cs typeface="Calibri"/>
              </a:rPr>
              <a:t>Influence of cessation of a family member or a close friend</a:t>
            </a:r>
          </a:p>
          <a:p>
            <a:endParaRPr lang="en-US" dirty="0">
              <a:cs typeface="Calibri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889178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>
                <a:solidFill>
                  <a:prstClr val="black"/>
                </a:solidFill>
                <a:latin typeface="Arial"/>
              </a:rPr>
              <a:t>11.12.2018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Konstantin </a:t>
            </a:r>
            <a:r>
              <a:rPr lang="en-GB" dirty="0" err="1"/>
              <a:t>Baune</a:t>
            </a:r>
            <a:r>
              <a:rPr lang="en-GB" dirty="0"/>
              <a:t>, Georg-</a:t>
            </a:r>
            <a:r>
              <a:rPr lang="en-GB" dirty="0" err="1"/>
              <a:t>Engin</a:t>
            </a:r>
            <a:r>
              <a:rPr lang="en-GB" dirty="0"/>
              <a:t> Deniz, Max </a:t>
            </a:r>
            <a:r>
              <a:rPr lang="en-GB" dirty="0" err="1"/>
              <a:t>Glantschnig</a:t>
            </a:r>
            <a:r>
              <a:rPr lang="en-GB" dirty="0"/>
              <a:t>, Roman Wixinger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>
                <a:solidFill>
                  <a:prstClr val="black"/>
                </a:solidFill>
                <a:latin typeface="Arial"/>
              </a:rPr>
              <a:pPr/>
              <a:t>3</a:t>
            </a:fld>
            <a:endParaRPr lang="en-GB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977" y="620714"/>
            <a:ext cx="11542458" cy="972000"/>
          </a:xfrm>
        </p:spPr>
        <p:txBody>
          <a:bodyPr/>
          <a:lstStyle/>
          <a:p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Goals</a:t>
            </a:r>
            <a:endParaRPr lang="en-GB" sz="3200" dirty="0"/>
          </a:p>
        </p:txBody>
      </p:sp>
      <p:sp>
        <p:nvSpPr>
          <p:cNvPr id="8" name="Inhaltsplatzhalter 10">
            <a:extLst>
              <a:ext uri="{FF2B5EF4-FFF2-40B4-BE49-F238E27FC236}">
                <a16:creationId xmlns:a16="http://schemas.microsoft.com/office/drawing/2014/main" id="{E564E625-309B-438F-8235-D52D0D7885D6}"/>
              </a:ext>
            </a:extLst>
          </p:cNvPr>
          <p:cNvSpPr txBox="1">
            <a:spLocks/>
          </p:cNvSpPr>
          <p:nvPr/>
        </p:nvSpPr>
        <p:spPr>
          <a:xfrm>
            <a:off x="628777" y="2328864"/>
            <a:ext cx="11542458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3" name="Inhaltsplatzhalter 10">
            <a:extLst>
              <a:ext uri="{FF2B5EF4-FFF2-40B4-BE49-F238E27FC236}">
                <a16:creationId xmlns:a16="http://schemas.microsoft.com/office/drawing/2014/main" id="{E3B117FC-78D9-4B29-ACD2-887631F6AF0D}"/>
              </a:ext>
            </a:extLst>
          </p:cNvPr>
          <p:cNvSpPr txBox="1">
            <a:spLocks/>
          </p:cNvSpPr>
          <p:nvPr/>
        </p:nvSpPr>
        <p:spPr>
          <a:xfrm>
            <a:off x="323977" y="2024064"/>
            <a:ext cx="11474733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alibri"/>
              </a:rPr>
              <a:t>Reproduce the results found by Christakis and Fowler</a:t>
            </a:r>
          </a:p>
          <a:p>
            <a:r>
              <a:rPr lang="en-US" dirty="0">
                <a:cs typeface="Calibri"/>
              </a:rPr>
              <a:t>Investigate the formation of groups in our society</a:t>
            </a:r>
          </a:p>
          <a:p>
            <a:r>
              <a:rPr lang="en-US" dirty="0">
                <a:cs typeface="Calibri"/>
              </a:rPr>
              <a:t>Observe the time evolution of our model</a:t>
            </a:r>
          </a:p>
          <a:p>
            <a:r>
              <a:rPr lang="en-US" dirty="0">
                <a:cs typeface="Calibri"/>
              </a:rPr>
              <a:t>Comparison to reality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693363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>
                <a:solidFill>
                  <a:prstClr val="black"/>
                </a:solidFill>
                <a:latin typeface="Arial"/>
              </a:rPr>
              <a:t>11.12.2018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Konstantin </a:t>
            </a:r>
            <a:r>
              <a:rPr lang="en-GB" dirty="0" err="1"/>
              <a:t>Baune</a:t>
            </a:r>
            <a:r>
              <a:rPr lang="en-GB" dirty="0"/>
              <a:t>, Georg-</a:t>
            </a:r>
            <a:r>
              <a:rPr lang="en-GB" dirty="0" err="1"/>
              <a:t>Engin</a:t>
            </a:r>
            <a:r>
              <a:rPr lang="en-GB" dirty="0"/>
              <a:t> Deniz, Max </a:t>
            </a:r>
            <a:r>
              <a:rPr lang="en-GB" dirty="0" err="1"/>
              <a:t>Glantschnig</a:t>
            </a:r>
            <a:r>
              <a:rPr lang="en-GB" dirty="0"/>
              <a:t>, Roman Wixinger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>
                <a:solidFill>
                  <a:prstClr val="black"/>
                </a:solidFill>
                <a:latin typeface="Arial"/>
              </a:rPr>
              <a:pPr/>
              <a:t>4</a:t>
            </a:fld>
            <a:endParaRPr lang="en-GB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977" y="620714"/>
            <a:ext cx="11542458" cy="972000"/>
          </a:xfrm>
        </p:spPr>
        <p:txBody>
          <a:bodyPr/>
          <a:lstStyle/>
          <a:p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Our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 </a:t>
            </a:r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model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 – </a:t>
            </a:r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Creation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 </a:t>
            </a:r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of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 </a:t>
            </a:r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the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 Society</a:t>
            </a:r>
            <a:endParaRPr lang="en-GB" sz="3200" dirty="0"/>
          </a:p>
        </p:txBody>
      </p:sp>
      <p:sp>
        <p:nvSpPr>
          <p:cNvPr id="14" name="Inhaltsplatzhalter 10">
            <a:extLst>
              <a:ext uri="{FF2B5EF4-FFF2-40B4-BE49-F238E27FC236}">
                <a16:creationId xmlns:a16="http://schemas.microsoft.com/office/drawing/2014/main" id="{3DDE1CFB-09C2-4DD8-B5F1-359E5DF9E1D9}"/>
              </a:ext>
            </a:extLst>
          </p:cNvPr>
          <p:cNvSpPr txBox="1">
            <a:spLocks/>
          </p:cNvSpPr>
          <p:nvPr/>
        </p:nvSpPr>
        <p:spPr>
          <a:xfrm>
            <a:off x="323977" y="2024064"/>
            <a:ext cx="11474733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cs typeface="Calibri"/>
              </a:rPr>
              <a:t>Agent </a:t>
            </a:r>
            <a:r>
              <a:rPr lang="de-DE" dirty="0" err="1">
                <a:cs typeface="Calibri"/>
              </a:rPr>
              <a:t>based</a:t>
            </a:r>
            <a:r>
              <a:rPr lang="de-DE" dirty="0">
                <a:cs typeface="Calibri"/>
              </a:rPr>
              <a:t> </a:t>
            </a:r>
            <a:r>
              <a:rPr lang="en-US" dirty="0">
                <a:cs typeface="Calibri"/>
              </a:rPr>
              <a:t>approximation of a real social network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GB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CB45D5F-71C0-4CD4-A7A5-7F19C6B49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60" y="2497504"/>
            <a:ext cx="4984378" cy="338115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F2A6CD7-30C6-411C-BAC8-CF064865BE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6182548" y="2496351"/>
            <a:ext cx="4985296" cy="338115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FF153022-D91A-4E84-821A-3D77ADF7E32C}"/>
              </a:ext>
            </a:extLst>
          </p:cNvPr>
          <p:cNvSpPr txBox="1"/>
          <p:nvPr/>
        </p:nvSpPr>
        <p:spPr>
          <a:xfrm>
            <a:off x="1057073" y="5939394"/>
            <a:ext cx="1092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                       Random </a:t>
            </a:r>
            <a:r>
              <a:rPr lang="de-CH" dirty="0" err="1"/>
              <a:t>graph</a:t>
            </a:r>
            <a:r>
              <a:rPr lang="de-CH" dirty="0"/>
              <a:t>				             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graph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2847741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>
                <a:solidFill>
                  <a:prstClr val="black"/>
                </a:solidFill>
                <a:latin typeface="Arial"/>
              </a:rPr>
              <a:t>11.12.2018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Konstantin </a:t>
            </a:r>
            <a:r>
              <a:rPr lang="en-GB" dirty="0" err="1"/>
              <a:t>Baune</a:t>
            </a:r>
            <a:r>
              <a:rPr lang="en-GB" dirty="0"/>
              <a:t>, Georg-</a:t>
            </a:r>
            <a:r>
              <a:rPr lang="en-GB" dirty="0" err="1"/>
              <a:t>Engin</a:t>
            </a:r>
            <a:r>
              <a:rPr lang="en-GB" dirty="0"/>
              <a:t> Deniz, Max </a:t>
            </a:r>
            <a:r>
              <a:rPr lang="en-GB" dirty="0" err="1"/>
              <a:t>Glantschnig</a:t>
            </a:r>
            <a:r>
              <a:rPr lang="en-GB" dirty="0"/>
              <a:t>, Roman Wixinger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>
                <a:solidFill>
                  <a:prstClr val="black"/>
                </a:solidFill>
                <a:latin typeface="Arial"/>
              </a:rPr>
              <a:pPr/>
              <a:t>5</a:t>
            </a:fld>
            <a:endParaRPr lang="en-GB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977" y="620714"/>
            <a:ext cx="11542458" cy="972000"/>
          </a:xfrm>
        </p:spPr>
        <p:txBody>
          <a:bodyPr/>
          <a:lstStyle/>
          <a:p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Our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 </a:t>
            </a:r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model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 – Simulation</a:t>
            </a:r>
            <a:endParaRPr lang="en-GB" sz="3200" dirty="0"/>
          </a:p>
        </p:txBody>
      </p:sp>
      <p:sp>
        <p:nvSpPr>
          <p:cNvPr id="14" name="Inhaltsplatzhalter 10">
            <a:extLst>
              <a:ext uri="{FF2B5EF4-FFF2-40B4-BE49-F238E27FC236}">
                <a16:creationId xmlns:a16="http://schemas.microsoft.com/office/drawing/2014/main" id="{3DDE1CFB-09C2-4DD8-B5F1-359E5DF9E1D9}"/>
              </a:ext>
            </a:extLst>
          </p:cNvPr>
          <p:cNvSpPr txBox="1">
            <a:spLocks/>
          </p:cNvSpPr>
          <p:nvPr/>
        </p:nvSpPr>
        <p:spPr>
          <a:xfrm>
            <a:off x="323977" y="2024064"/>
            <a:ext cx="11474733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cs typeface="Calibri"/>
            </a:endParaRPr>
          </a:p>
          <a:p>
            <a:endParaRPr lang="en-GB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E0D85FA-4DFE-421F-BDDE-B2B9935562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27" y="1645969"/>
            <a:ext cx="9305742" cy="460950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99139550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>
                <a:solidFill>
                  <a:prstClr val="black"/>
                </a:solidFill>
                <a:latin typeface="Arial"/>
              </a:rPr>
              <a:t>11.12.2018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Konstantin </a:t>
            </a:r>
            <a:r>
              <a:rPr lang="en-GB" dirty="0" err="1"/>
              <a:t>Baune</a:t>
            </a:r>
            <a:r>
              <a:rPr lang="en-GB" dirty="0"/>
              <a:t>, Georg-</a:t>
            </a:r>
            <a:r>
              <a:rPr lang="en-GB" dirty="0" err="1"/>
              <a:t>Engin</a:t>
            </a:r>
            <a:r>
              <a:rPr lang="en-GB" dirty="0"/>
              <a:t> Deniz, Max </a:t>
            </a:r>
            <a:r>
              <a:rPr lang="en-GB" dirty="0" err="1"/>
              <a:t>Glantschnig</a:t>
            </a:r>
            <a:r>
              <a:rPr lang="en-GB" dirty="0"/>
              <a:t>, Roman Wixinger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>
                <a:solidFill>
                  <a:prstClr val="black"/>
                </a:solidFill>
                <a:latin typeface="Arial"/>
              </a:rPr>
              <a:pPr/>
              <a:t>6</a:t>
            </a:fld>
            <a:endParaRPr lang="en-GB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977" y="620714"/>
            <a:ext cx="11542458" cy="972000"/>
          </a:xfrm>
        </p:spPr>
        <p:txBody>
          <a:bodyPr/>
          <a:lstStyle/>
          <a:p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Results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 –Impact Parameters and Time Evolution</a:t>
            </a:r>
            <a:endParaRPr lang="en-GB" sz="3200" dirty="0"/>
          </a:p>
        </p:txBody>
      </p:sp>
      <p:sp>
        <p:nvSpPr>
          <p:cNvPr id="8" name="Inhaltsplatzhalter 10">
            <a:extLst>
              <a:ext uri="{FF2B5EF4-FFF2-40B4-BE49-F238E27FC236}">
                <a16:creationId xmlns:a16="http://schemas.microsoft.com/office/drawing/2014/main" id="{E564E625-309B-438F-8235-D52D0D7885D6}"/>
              </a:ext>
            </a:extLst>
          </p:cNvPr>
          <p:cNvSpPr txBox="1">
            <a:spLocks/>
          </p:cNvSpPr>
          <p:nvPr/>
        </p:nvSpPr>
        <p:spPr>
          <a:xfrm>
            <a:off x="628777" y="2328864"/>
            <a:ext cx="11542458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3862ADFC-4882-4AFA-8ACC-B9C022633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43" y="1750325"/>
            <a:ext cx="5410848" cy="432880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BED56C1-1777-445F-9449-7E32E156B8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382" y="1750325"/>
            <a:ext cx="5369066" cy="432880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11986780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>
                <a:solidFill>
                  <a:prstClr val="black"/>
                </a:solidFill>
                <a:latin typeface="Arial"/>
              </a:rPr>
              <a:t>11.12.2018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Konstantin </a:t>
            </a:r>
            <a:r>
              <a:rPr lang="en-GB" dirty="0" err="1"/>
              <a:t>Baune</a:t>
            </a:r>
            <a:r>
              <a:rPr lang="en-GB" dirty="0"/>
              <a:t>, Georg-</a:t>
            </a:r>
            <a:r>
              <a:rPr lang="en-GB" dirty="0" err="1"/>
              <a:t>Engin</a:t>
            </a:r>
            <a:r>
              <a:rPr lang="en-GB" dirty="0"/>
              <a:t> Deniz, Max </a:t>
            </a:r>
            <a:r>
              <a:rPr lang="en-GB" dirty="0" err="1"/>
              <a:t>Glantschnig</a:t>
            </a:r>
            <a:r>
              <a:rPr lang="en-GB" dirty="0"/>
              <a:t>, Roman Wixinger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>
                <a:solidFill>
                  <a:prstClr val="black"/>
                </a:solidFill>
                <a:latin typeface="Arial"/>
              </a:rPr>
              <a:pPr/>
              <a:t>7</a:t>
            </a:fld>
            <a:endParaRPr lang="en-GB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977" y="620714"/>
            <a:ext cx="11542458" cy="972000"/>
          </a:xfrm>
        </p:spPr>
        <p:txBody>
          <a:bodyPr/>
          <a:lstStyle/>
          <a:p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Results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 – Formation </a:t>
            </a:r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of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 </a:t>
            </a:r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groups</a:t>
            </a:r>
            <a:endParaRPr lang="en-GB" sz="3200" dirty="0"/>
          </a:p>
        </p:txBody>
      </p:sp>
      <p:sp>
        <p:nvSpPr>
          <p:cNvPr id="8" name="Inhaltsplatzhalter 10">
            <a:extLst>
              <a:ext uri="{FF2B5EF4-FFF2-40B4-BE49-F238E27FC236}">
                <a16:creationId xmlns:a16="http://schemas.microsoft.com/office/drawing/2014/main" id="{E564E625-309B-438F-8235-D52D0D7885D6}"/>
              </a:ext>
            </a:extLst>
          </p:cNvPr>
          <p:cNvSpPr txBox="1">
            <a:spLocks/>
          </p:cNvSpPr>
          <p:nvPr/>
        </p:nvSpPr>
        <p:spPr>
          <a:xfrm>
            <a:off x="628777" y="2328864"/>
            <a:ext cx="11542458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C97AB77A-680D-40F5-BBA8-2987A4109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914" y="1486224"/>
            <a:ext cx="5021880" cy="4239214"/>
          </a:xfrm>
          <a:prstGeom prst="rect">
            <a:avLst/>
          </a:prstGeom>
          <a:ln>
            <a:noFill/>
          </a:ln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FBEF425D-E2E3-4775-A24B-FC11FE36C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28" y="1486224"/>
            <a:ext cx="5035260" cy="4229001"/>
          </a:xfrm>
          <a:prstGeom prst="rect">
            <a:avLst/>
          </a:prstGeom>
          <a:ln>
            <a:noFill/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6584686C-3270-409E-BEC2-E26021163F76}"/>
              </a:ext>
            </a:extLst>
          </p:cNvPr>
          <p:cNvSpPr txBox="1"/>
          <p:nvPr/>
        </p:nvSpPr>
        <p:spPr>
          <a:xfrm>
            <a:off x="845888" y="5725438"/>
            <a:ext cx="10500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                        </a:t>
            </a:r>
            <a:r>
              <a:rPr lang="de-CH" sz="2400" dirty="0"/>
              <a:t>initial </a:t>
            </a:r>
            <a:r>
              <a:rPr lang="de-CH" sz="2400" dirty="0" err="1"/>
              <a:t>state</a:t>
            </a:r>
            <a:r>
              <a:rPr lang="de-CH" dirty="0"/>
              <a:t>				            </a:t>
            </a:r>
            <a:r>
              <a:rPr lang="de-CH" sz="2400" dirty="0"/>
              <a:t>final </a:t>
            </a:r>
            <a:r>
              <a:rPr lang="de-CH" sz="2400" dirty="0" err="1"/>
              <a:t>state</a:t>
            </a:r>
            <a:endParaRPr lang="de-CH" sz="2400" dirty="0"/>
          </a:p>
        </p:txBody>
      </p:sp>
    </p:spTree>
    <p:extLst>
      <p:ext uri="{BB962C8B-B14F-4D97-AF65-F5344CB8AC3E}">
        <p14:creationId xmlns:p14="http://schemas.microsoft.com/office/powerpoint/2010/main" val="36410186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>
                <a:solidFill>
                  <a:prstClr val="black"/>
                </a:solidFill>
                <a:latin typeface="Arial"/>
              </a:rPr>
              <a:t>11.12.2018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Konstantin </a:t>
            </a:r>
            <a:r>
              <a:rPr lang="en-GB" dirty="0" err="1"/>
              <a:t>Baune</a:t>
            </a:r>
            <a:r>
              <a:rPr lang="en-GB" dirty="0"/>
              <a:t>, Georg-</a:t>
            </a:r>
            <a:r>
              <a:rPr lang="en-GB" dirty="0" err="1"/>
              <a:t>Engin</a:t>
            </a:r>
            <a:r>
              <a:rPr lang="en-GB" dirty="0"/>
              <a:t> Deniz, Max </a:t>
            </a:r>
            <a:r>
              <a:rPr lang="en-GB" dirty="0" err="1"/>
              <a:t>Glantschnig</a:t>
            </a:r>
            <a:r>
              <a:rPr lang="en-GB" dirty="0"/>
              <a:t>, Roman Wixinger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>
                <a:solidFill>
                  <a:prstClr val="black"/>
                </a:solidFill>
                <a:latin typeface="Arial"/>
              </a:rPr>
              <a:pPr/>
              <a:t>8</a:t>
            </a:fld>
            <a:endParaRPr lang="en-GB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977" y="620714"/>
            <a:ext cx="11542458" cy="972000"/>
          </a:xfrm>
        </p:spPr>
        <p:txBody>
          <a:bodyPr/>
          <a:lstStyle/>
          <a:p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Results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 – </a:t>
            </a:r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Influence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 </a:t>
            </a:r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of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 Environment</a:t>
            </a:r>
            <a:endParaRPr lang="en-GB" sz="3200" dirty="0"/>
          </a:p>
        </p:txBody>
      </p:sp>
      <p:sp>
        <p:nvSpPr>
          <p:cNvPr id="8" name="Inhaltsplatzhalter 10">
            <a:extLst>
              <a:ext uri="{FF2B5EF4-FFF2-40B4-BE49-F238E27FC236}">
                <a16:creationId xmlns:a16="http://schemas.microsoft.com/office/drawing/2014/main" id="{E564E625-309B-438F-8235-D52D0D7885D6}"/>
              </a:ext>
            </a:extLst>
          </p:cNvPr>
          <p:cNvSpPr txBox="1">
            <a:spLocks/>
          </p:cNvSpPr>
          <p:nvPr/>
        </p:nvSpPr>
        <p:spPr>
          <a:xfrm>
            <a:off x="628777" y="2328864"/>
            <a:ext cx="11542458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E2539498-57E8-4F69-B7D4-4C9F59A33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11128" y="1400872"/>
            <a:ext cx="6969744" cy="467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25021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>
                <a:solidFill>
                  <a:prstClr val="black"/>
                </a:solidFill>
                <a:latin typeface="Arial"/>
              </a:rPr>
              <a:t>11.12.2018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Konstantin </a:t>
            </a:r>
            <a:r>
              <a:rPr lang="en-GB" dirty="0" err="1"/>
              <a:t>Baune</a:t>
            </a:r>
            <a:r>
              <a:rPr lang="en-GB" dirty="0"/>
              <a:t>, Georg-</a:t>
            </a:r>
            <a:r>
              <a:rPr lang="en-GB" dirty="0" err="1"/>
              <a:t>Engin</a:t>
            </a:r>
            <a:r>
              <a:rPr lang="en-GB" dirty="0"/>
              <a:t> Deniz, Max </a:t>
            </a:r>
            <a:r>
              <a:rPr lang="en-GB" dirty="0" err="1"/>
              <a:t>Glantschnig</a:t>
            </a:r>
            <a:r>
              <a:rPr lang="en-GB" dirty="0"/>
              <a:t>, Roman Wixinger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>
                <a:solidFill>
                  <a:prstClr val="black"/>
                </a:solidFill>
                <a:latin typeface="Arial"/>
              </a:rPr>
              <a:pPr/>
              <a:t>9</a:t>
            </a:fld>
            <a:endParaRPr lang="en-GB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977" y="620714"/>
            <a:ext cx="11542458" cy="972000"/>
          </a:xfrm>
        </p:spPr>
        <p:txBody>
          <a:bodyPr/>
          <a:lstStyle/>
          <a:p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Stability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 </a:t>
            </a:r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of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 </a:t>
            </a:r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our</a:t>
            </a:r>
            <a:r>
              <a:rPr lang="de-DE" sz="3200" dirty="0">
                <a:solidFill>
                  <a:schemeClr val="accent5">
                    <a:lumMod val="50000"/>
                  </a:schemeClr>
                </a:solidFill>
                <a:cs typeface="Calibri Light"/>
              </a:rPr>
              <a:t> </a:t>
            </a:r>
            <a:r>
              <a:rPr lang="de-DE" sz="3200" dirty="0" err="1">
                <a:solidFill>
                  <a:schemeClr val="accent5">
                    <a:lumMod val="50000"/>
                  </a:schemeClr>
                </a:solidFill>
                <a:cs typeface="Calibri Light"/>
              </a:rPr>
              <a:t>model</a:t>
            </a:r>
            <a:endParaRPr lang="en-GB" sz="3200" dirty="0"/>
          </a:p>
        </p:txBody>
      </p:sp>
      <p:sp>
        <p:nvSpPr>
          <p:cNvPr id="8" name="Inhaltsplatzhalter 10">
            <a:extLst>
              <a:ext uri="{FF2B5EF4-FFF2-40B4-BE49-F238E27FC236}">
                <a16:creationId xmlns:a16="http://schemas.microsoft.com/office/drawing/2014/main" id="{E564E625-309B-438F-8235-D52D0D7885D6}"/>
              </a:ext>
            </a:extLst>
          </p:cNvPr>
          <p:cNvSpPr txBox="1">
            <a:spLocks/>
          </p:cNvSpPr>
          <p:nvPr/>
        </p:nvSpPr>
        <p:spPr>
          <a:xfrm>
            <a:off x="628777" y="2328864"/>
            <a:ext cx="11542458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EFB1C796-9FE1-432C-9293-D5E95F9706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1914" y="1787508"/>
            <a:ext cx="5499190" cy="391716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A069B5B-F5D2-46E6-B284-DAF2DC2E0C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143" y="1787508"/>
            <a:ext cx="5346305" cy="391716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32123420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1_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749</Words>
  <Application>Microsoft Office PowerPoint</Application>
  <PresentationFormat>Breitbild</PresentationFormat>
  <Paragraphs>101</Paragraphs>
  <Slides>10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Office</vt:lpstr>
      <vt:lpstr>eth_praesentation_16zu9_ETH1</vt:lpstr>
      <vt:lpstr>1_eth_praesentation_16zu9_ETH1</vt:lpstr>
      <vt:lpstr>Dynamics of Smoking</vt:lpstr>
      <vt:lpstr>Paper by Christiakis and Fowler</vt:lpstr>
      <vt:lpstr>Goals</vt:lpstr>
      <vt:lpstr>Our model – Creation of the Society</vt:lpstr>
      <vt:lpstr>Our model – Simulation</vt:lpstr>
      <vt:lpstr>Results –Impact Parameters and Time Evolution</vt:lpstr>
      <vt:lpstr>Results – Formation of groups</vt:lpstr>
      <vt:lpstr>Results – Influence of Environment</vt:lpstr>
      <vt:lpstr>Stability of our model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Roman Wixinger</dc:creator>
  <cp:lastModifiedBy>Roman Wixinger</cp:lastModifiedBy>
  <cp:revision>14</cp:revision>
  <dcterms:created xsi:type="dcterms:W3CDTF">2013-07-15T20:26:40Z</dcterms:created>
  <dcterms:modified xsi:type="dcterms:W3CDTF">2018-12-10T21:17:21Z</dcterms:modified>
</cp:coreProperties>
</file>